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8" r:id="rId6"/>
    <p:sldId id="266" r:id="rId7"/>
    <p:sldId id="265" r:id="rId8"/>
    <p:sldId id="261" r:id="rId9"/>
    <p:sldId id="264" r:id="rId10"/>
    <p:sldId id="272" r:id="rId11"/>
    <p:sldId id="267" r:id="rId12"/>
    <p:sldId id="262" r:id="rId13"/>
    <p:sldId id="269" r:id="rId14"/>
    <p:sldId id="263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9" autoAdjust="0"/>
  </p:normalViewPr>
  <p:slideViewPr>
    <p:cSldViewPr snapToGrid="0" snapToObjects="1">
      <p:cViewPr>
        <p:scale>
          <a:sx n="95" d="100"/>
          <a:sy n="95" d="100"/>
        </p:scale>
        <p:origin x="-1136" y="-1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15FD2-BDB5-2341-AA1B-A2A7F50413D2}" type="datetimeFigureOut">
              <a:rPr lang="en-US" smtClean="0"/>
              <a:t>10/4/20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63437-FBBA-4745-999A-51B183B95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7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Successful queen</a:t>
            </a:r>
            <a:r>
              <a:rPr lang="en-US" baseline="0" dirty="0" smtClean="0"/>
              <a:t> production:</a:t>
            </a:r>
          </a:p>
          <a:p>
            <a:r>
              <a:rPr lang="en-US" baseline="0" dirty="0" smtClean="0"/>
              <a:t>Sufficient </a:t>
            </a:r>
          </a:p>
          <a:p>
            <a:r>
              <a:rPr lang="en-US" baseline="0" dirty="0" smtClean="0"/>
              <a:t>Amount of cleaned cells/wax</a:t>
            </a:r>
          </a:p>
          <a:p>
            <a:r>
              <a:rPr lang="en-US" baseline="0" dirty="0" smtClean="0"/>
              <a:t>Number of nurse bees</a:t>
            </a:r>
          </a:p>
          <a:p>
            <a:r>
              <a:rPr lang="en-US" baseline="0" dirty="0" smtClean="0"/>
              <a:t>Number of receiver bees</a:t>
            </a:r>
          </a:p>
          <a:p>
            <a:r>
              <a:rPr lang="en-US" baseline="0" dirty="0" smtClean="0"/>
              <a:t>Number of foragers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63437-FBBA-4745-999A-51B183B953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Successful queen</a:t>
            </a:r>
            <a:r>
              <a:rPr lang="en-US" baseline="0" dirty="0" smtClean="0"/>
              <a:t> production:</a:t>
            </a:r>
          </a:p>
          <a:p>
            <a:r>
              <a:rPr lang="en-US" baseline="0" dirty="0" smtClean="0"/>
              <a:t>Sufficient </a:t>
            </a:r>
          </a:p>
          <a:p>
            <a:r>
              <a:rPr lang="en-US" baseline="0" dirty="0" smtClean="0"/>
              <a:t>Amount of cleaned cells/wax</a:t>
            </a:r>
          </a:p>
          <a:p>
            <a:r>
              <a:rPr lang="en-US" baseline="0" dirty="0" smtClean="0"/>
              <a:t>Number of nurse bees</a:t>
            </a:r>
          </a:p>
          <a:p>
            <a:r>
              <a:rPr lang="en-US" baseline="0" dirty="0" smtClean="0"/>
              <a:t>Number of receiver bees</a:t>
            </a:r>
          </a:p>
          <a:p>
            <a:r>
              <a:rPr lang="en-US" baseline="0" dirty="0" smtClean="0"/>
              <a:t>Number of foragers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63437-FBBA-4745-999A-51B183B953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October 3,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October 3,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Sex Lives of Honeybees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0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if you want to be a little salacious: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3814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Beekeepers as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833" y="1100629"/>
            <a:ext cx="3124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82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Pimps (&amp; madams)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6253764" cy="3579849"/>
          </a:xfrm>
        </p:spPr>
        <p:txBody>
          <a:bodyPr/>
          <a:lstStyle/>
          <a:p>
            <a:r>
              <a:rPr lang="en-US" sz="3200" dirty="0" smtClean="0"/>
              <a:t>Bet you never thought of yourself in those terms as a beekeeper.</a:t>
            </a:r>
          </a:p>
          <a:p>
            <a:endParaRPr lang="en-US" sz="3200" dirty="0"/>
          </a:p>
          <a:p>
            <a:r>
              <a:rPr lang="en-US" sz="3200" dirty="0" smtClean="0"/>
              <a:t>But a big part of beekeepers job is managing the reproductive lives of your bees.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6336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begin…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4240" b="142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0435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from egg to adult bee</a:t>
            </a:r>
            <a:endParaRPr lang="en-US" dirty="0"/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17214" b="-17214"/>
          <a:stretch>
            <a:fillRect/>
          </a:stretch>
        </p:blipFill>
        <p:spPr>
          <a:xfrm>
            <a:off x="187325" y="1113506"/>
            <a:ext cx="8756650" cy="3579812"/>
          </a:xfrm>
        </p:spPr>
      </p:pic>
    </p:spTree>
    <p:extLst>
      <p:ext uri="{BB962C8B-B14F-4D97-AF65-F5344CB8AC3E}">
        <p14:creationId xmlns:p14="http://schemas.microsoft.com/office/powerpoint/2010/main" val="965260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22960" y="187158"/>
            <a:ext cx="7520940" cy="1786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463" b="-1463"/>
          <a:stretch>
            <a:fillRect/>
          </a:stretch>
        </p:blipFill>
        <p:spPr>
          <a:xfrm>
            <a:off x="334211" y="365760"/>
            <a:ext cx="8408735" cy="5369293"/>
          </a:xfrm>
        </p:spPr>
      </p:pic>
    </p:spTree>
    <p:extLst>
      <p:ext uri="{BB962C8B-B14F-4D97-AF65-F5344CB8AC3E}">
        <p14:creationId xmlns:p14="http://schemas.microsoft.com/office/powerpoint/2010/main" val="3711884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59"/>
            <a:ext cx="7520940" cy="4620661"/>
          </a:xfrm>
        </p:spPr>
        <p:txBody>
          <a:bodyPr/>
          <a:lstStyle/>
          <a:p>
            <a:r>
              <a:rPr lang="en-US" dirty="0" smtClean="0"/>
              <a:t>Drones </a:t>
            </a:r>
            <a:br>
              <a:rPr lang="en-US" dirty="0" smtClean="0"/>
            </a:br>
            <a:r>
              <a:rPr lang="en-US" dirty="0" smtClean="0"/>
              <a:t>are </a:t>
            </a:r>
            <a:br>
              <a:rPr lang="en-US" dirty="0" smtClean="0"/>
            </a:br>
            <a:r>
              <a:rPr lang="en-US" dirty="0" smtClean="0"/>
              <a:t>Haploid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Females </a:t>
            </a:r>
            <a:br>
              <a:rPr lang="en-US" dirty="0" smtClean="0"/>
            </a:br>
            <a:r>
              <a:rPr lang="en-US" dirty="0" smtClean="0"/>
              <a:t>are</a:t>
            </a:r>
            <a:br>
              <a:rPr lang="en-US" dirty="0" smtClean="0"/>
            </a:br>
            <a:r>
              <a:rPr lang="en-US" dirty="0" smtClean="0"/>
              <a:t>diploid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4857" r="-34857"/>
          <a:stretch/>
        </p:blipFill>
        <p:spPr>
          <a:xfrm>
            <a:off x="1357313" y="254000"/>
            <a:ext cx="8388350" cy="5921375"/>
          </a:xfrm>
        </p:spPr>
      </p:pic>
    </p:spTree>
    <p:extLst>
      <p:ext uri="{BB962C8B-B14F-4D97-AF65-F5344CB8AC3E}">
        <p14:creationId xmlns:p14="http://schemas.microsoft.com/office/powerpoint/2010/main" val="1363772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Lessons from Drone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7"/>
            <a:ext cx="7946724" cy="48884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Days to emerge: 24</a:t>
            </a:r>
          </a:p>
          <a:p>
            <a:r>
              <a:rPr lang="en-US" sz="3200" dirty="0" smtClean="0"/>
              <a:t>Days to sexual maturity: 24 + 10 = 34</a:t>
            </a:r>
          </a:p>
          <a:p>
            <a:r>
              <a:rPr lang="en-US" sz="3200" dirty="0" smtClean="0"/>
              <a:t>Life expectancy:	 60 Service life 26 days</a:t>
            </a:r>
          </a:p>
          <a:p>
            <a:endParaRPr lang="en-US" dirty="0"/>
          </a:p>
          <a:p>
            <a:r>
              <a:rPr lang="en-US" sz="3200" dirty="0" smtClean="0"/>
              <a:t>What does that say about early queens?</a:t>
            </a:r>
          </a:p>
          <a:p>
            <a:r>
              <a:rPr lang="en-US" sz="3200" dirty="0" smtClean="0"/>
              <a:t>Why are drones essential to nature?</a:t>
            </a:r>
          </a:p>
          <a:p>
            <a:r>
              <a:rPr lang="en-US" sz="3200" dirty="0" smtClean="0"/>
              <a:t>What percentage of genes come from drone?</a:t>
            </a:r>
          </a:p>
          <a:p>
            <a:r>
              <a:rPr lang="en-US" sz="3200" dirty="0" smtClean="0"/>
              <a:t>Why do hives get laying workers?</a:t>
            </a:r>
          </a:p>
        </p:txBody>
      </p:sp>
    </p:spTree>
    <p:extLst>
      <p:ext uri="{BB962C8B-B14F-4D97-AF65-F5344CB8AC3E}">
        <p14:creationId xmlns:p14="http://schemas.microsoft.com/office/powerpoint/2010/main" val="4212830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Queen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7280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Has </a:t>
            </a:r>
            <a:r>
              <a:rPr lang="en-US" sz="3200" dirty="0" err="1" smtClean="0"/>
              <a:t>spermatheca</a:t>
            </a:r>
            <a:r>
              <a:rPr lang="en-US" sz="3200" dirty="0" smtClean="0"/>
              <a:t> (bladder)</a:t>
            </a:r>
          </a:p>
          <a:p>
            <a:endParaRPr lang="en-US" sz="1200" dirty="0" smtClean="0"/>
          </a:p>
          <a:p>
            <a:r>
              <a:rPr lang="en-US" sz="3200" dirty="0"/>
              <a:t>	</a:t>
            </a:r>
            <a:r>
              <a:rPr lang="en-US" sz="3200" u="sng" dirty="0" smtClean="0"/>
              <a:t>mated</a:t>
            </a:r>
            <a:r>
              <a:rPr lang="en-US" sz="3200" dirty="0" smtClean="0"/>
              <a:t> queen has sperm from up to @15 drones in the bladder (2-6 million sperm)</a:t>
            </a:r>
          </a:p>
          <a:p>
            <a:endParaRPr lang="en-US" sz="1200" dirty="0" smtClean="0"/>
          </a:p>
          <a:p>
            <a:r>
              <a:rPr lang="en-US" sz="3200" dirty="0" smtClean="0"/>
              <a:t>Flies 1-2 km to drone congregation area</a:t>
            </a:r>
          </a:p>
          <a:p>
            <a:endParaRPr lang="en-US" sz="1200" dirty="0" smtClean="0"/>
          </a:p>
          <a:p>
            <a:r>
              <a:rPr lang="en-US" sz="3200" dirty="0" smtClean="0"/>
              <a:t>60% of queens perform 2 (</a:t>
            </a:r>
            <a:r>
              <a:rPr lang="en-US" sz="3200" dirty="0"/>
              <a:t>10-30 </a:t>
            </a:r>
            <a:r>
              <a:rPr lang="en-US" sz="3200" dirty="0" smtClean="0"/>
              <a:t>minute) mating flights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211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6795" b="16795"/>
          <a:stretch>
            <a:fillRect/>
          </a:stretch>
        </p:blipFill>
        <p:spPr>
          <a:xfrm>
            <a:off x="728746" y="1394243"/>
            <a:ext cx="7521575" cy="3579812"/>
          </a:xfrm>
        </p:spPr>
      </p:pic>
    </p:spTree>
    <p:extLst>
      <p:ext uri="{BB962C8B-B14F-4D97-AF65-F5344CB8AC3E}">
        <p14:creationId xmlns:p14="http://schemas.microsoft.com/office/powerpoint/2010/main" val="2273271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Queens life calendar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162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Days to emerge 	      16 (11 effective)</a:t>
            </a:r>
          </a:p>
          <a:p>
            <a:r>
              <a:rPr lang="en-US" sz="3200" dirty="0" smtClean="0"/>
              <a:t>Days to harden up	</a:t>
            </a:r>
            <a:r>
              <a:rPr lang="en-US" sz="3200" dirty="0"/>
              <a:t>	</a:t>
            </a:r>
            <a:r>
              <a:rPr lang="en-US" sz="3200" dirty="0" smtClean="0"/>
              <a:t>5 at least</a:t>
            </a:r>
          </a:p>
          <a:p>
            <a:r>
              <a:rPr lang="en-US" sz="3200" dirty="0" smtClean="0"/>
              <a:t>Days of maiden flights </a:t>
            </a:r>
            <a:r>
              <a:rPr lang="en-US" sz="3200" dirty="0"/>
              <a:t>	</a:t>
            </a:r>
            <a:r>
              <a:rPr lang="en-US" sz="3200" dirty="0" smtClean="0"/>
              <a:t> 6+ (weather)</a:t>
            </a:r>
          </a:p>
          <a:p>
            <a:r>
              <a:rPr lang="en-US" sz="3200" dirty="0" smtClean="0"/>
              <a:t>Day to begin laying	       2-14</a:t>
            </a:r>
          </a:p>
          <a:p>
            <a:r>
              <a:rPr lang="en-US" sz="3200" dirty="0" smtClean="0"/>
              <a:t>Productive life?			????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until injury, lack of sperm age 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or ill health does her in.</a:t>
            </a:r>
          </a:p>
        </p:txBody>
      </p:sp>
    </p:spTree>
    <p:extLst>
      <p:ext uri="{BB962C8B-B14F-4D97-AF65-F5344CB8AC3E}">
        <p14:creationId xmlns:p14="http://schemas.microsoft.com/office/powerpoint/2010/main" val="35270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Worker life calendar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3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Think of 3 periods of 21 days each</a:t>
            </a:r>
          </a:p>
          <a:p>
            <a:endParaRPr lang="en-US" sz="1200" dirty="0"/>
          </a:p>
          <a:p>
            <a:r>
              <a:rPr lang="en-US" sz="3200" dirty="0" smtClean="0"/>
              <a:t>* Days to emerge: 21</a:t>
            </a:r>
          </a:p>
          <a:p>
            <a:endParaRPr lang="en-US" sz="1200" dirty="0" smtClean="0"/>
          </a:p>
          <a:p>
            <a:r>
              <a:rPr lang="en-US" sz="3200" dirty="0" smtClean="0"/>
              <a:t>* Days as a house bee: 21</a:t>
            </a:r>
          </a:p>
          <a:p>
            <a:endParaRPr lang="en-US" sz="1200" dirty="0" smtClean="0"/>
          </a:p>
          <a:p>
            <a:r>
              <a:rPr lang="en-US" sz="3200" dirty="0" smtClean="0"/>
              <a:t>* Days as a forager: 21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1888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173789" y="-387684"/>
            <a:ext cx="160422" cy="28073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47011" r="-47011"/>
          <a:stretch>
            <a:fillRect/>
          </a:stretch>
        </p:blipFill>
        <p:spPr>
          <a:xfrm>
            <a:off x="822325" y="387350"/>
            <a:ext cx="7521575" cy="5815013"/>
          </a:xfrm>
        </p:spPr>
      </p:pic>
    </p:spTree>
    <p:extLst>
      <p:ext uri="{BB962C8B-B14F-4D97-AF65-F5344CB8AC3E}">
        <p14:creationId xmlns:p14="http://schemas.microsoft.com/office/powerpoint/2010/main" val="344800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Lessons from worker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30"/>
          </a:xfrm>
        </p:spPr>
        <p:txBody>
          <a:bodyPr>
            <a:normAutofit lnSpcReduction="10000"/>
          </a:bodyPr>
          <a:lstStyle/>
          <a:p>
            <a:pPr marL="457200" indent="-457200">
              <a:buFontTx/>
              <a:buChar char="•"/>
            </a:pPr>
            <a:r>
              <a:rPr lang="en-US" sz="3200" dirty="0" smtClean="0"/>
              <a:t>½ of life in hive ½ as forager</a:t>
            </a:r>
          </a:p>
          <a:p>
            <a:pPr marL="457200" indent="-457200">
              <a:buFontTx/>
              <a:buChar char="•"/>
            </a:pPr>
            <a:r>
              <a:rPr lang="en-US" sz="3200" dirty="0" smtClean="0"/>
              <a:t>Life tasks (feeding, receiving, </a:t>
            </a:r>
            <a:r>
              <a:rPr lang="en-US" sz="3200" dirty="0" err="1" smtClean="0"/>
              <a:t>waxmaking</a:t>
            </a:r>
            <a:r>
              <a:rPr lang="en-US" sz="3200" dirty="0" smtClean="0"/>
              <a:t>) are age regulated but bees can imperfectly adjust</a:t>
            </a:r>
          </a:p>
          <a:p>
            <a:pPr marL="457200" indent="-457200">
              <a:buFontTx/>
              <a:buChar char="•"/>
            </a:pPr>
            <a:r>
              <a:rPr lang="en-US" sz="3200" dirty="0" smtClean="0"/>
              <a:t>Math works against </a:t>
            </a:r>
            <a:r>
              <a:rPr lang="en-US" sz="3200" dirty="0" err="1" smtClean="0"/>
              <a:t>requeening</a:t>
            </a:r>
            <a:r>
              <a:rPr lang="en-US" sz="3200" dirty="0" smtClean="0"/>
              <a:t>/swarming success (rule of 21)</a:t>
            </a:r>
          </a:p>
          <a:p>
            <a:pPr marL="0" indent="0"/>
            <a:endParaRPr lang="en-US" sz="1300" dirty="0" smtClean="0"/>
          </a:p>
          <a:p>
            <a:pPr marL="0" indent="0"/>
            <a:r>
              <a:rPr lang="en-US" sz="3200" dirty="0" smtClean="0"/>
              <a:t>SOLUTION?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5620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many eggs can </a:t>
            </a:r>
            <a:br>
              <a:rPr lang="en-US" sz="4000" dirty="0" smtClean="0"/>
            </a:br>
            <a:r>
              <a:rPr lang="en-US" sz="4000" dirty="0" smtClean="0"/>
              <a:t>queen lay?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403684"/>
            <a:ext cx="7520940" cy="327679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Necessities for successful queen?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695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can beekeeper do to help queen succeed?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403684"/>
            <a:ext cx="7520940" cy="327679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Cells/Wax</a:t>
            </a:r>
          </a:p>
          <a:p>
            <a:r>
              <a:rPr lang="en-US" sz="3200" dirty="0" smtClean="0"/>
              <a:t>Nurse bees</a:t>
            </a:r>
          </a:p>
          <a:p>
            <a:r>
              <a:rPr lang="en-US" sz="3200" dirty="0" smtClean="0"/>
              <a:t>Receiver bees</a:t>
            </a:r>
          </a:p>
          <a:p>
            <a:r>
              <a:rPr lang="en-US" sz="3200" dirty="0" smtClean="0"/>
              <a:t>Foragers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177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1548</TotalTime>
  <Words>242</Words>
  <Application>Microsoft Macintosh PowerPoint</Application>
  <PresentationFormat>On-screen Show (4:3)</PresentationFormat>
  <Paragraphs>70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The Sex Lives of Honeybees</vt:lpstr>
      <vt:lpstr>Or if you want to be a little salacious:</vt:lpstr>
      <vt:lpstr>Pimps (&amp; madams)</vt:lpstr>
      <vt:lpstr>Where to begin…</vt:lpstr>
      <vt:lpstr>Development from egg to adult bee</vt:lpstr>
      <vt:lpstr>PowerPoint Presentation</vt:lpstr>
      <vt:lpstr>Drones  are  Haploid  Females  are diploid</vt:lpstr>
      <vt:lpstr>Lessons from Drone</vt:lpstr>
      <vt:lpstr>The Queen</vt:lpstr>
      <vt:lpstr>PowerPoint Presentation</vt:lpstr>
      <vt:lpstr>Queens life calendar</vt:lpstr>
      <vt:lpstr>Worker life calendar</vt:lpstr>
      <vt:lpstr>PowerPoint Presentation</vt:lpstr>
      <vt:lpstr>Lessons from worker</vt:lpstr>
      <vt:lpstr>How many eggs can  queen lay?</vt:lpstr>
      <vt:lpstr>What can beekeeper do to help queen succeed?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Sex Lives of Honeybees</dc:title>
  <dc:creator>Dale McCleskey</dc:creator>
  <cp:lastModifiedBy>Dale McCleskey</cp:lastModifiedBy>
  <cp:revision>16</cp:revision>
  <dcterms:created xsi:type="dcterms:W3CDTF">2020-10-03T17:28:41Z</dcterms:created>
  <dcterms:modified xsi:type="dcterms:W3CDTF">2020-10-04T19:24:37Z</dcterms:modified>
</cp:coreProperties>
</file>